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78" autoAdjust="0"/>
    <p:restoredTop sz="86329" autoAdjust="0"/>
  </p:normalViewPr>
  <p:slideViewPr>
    <p:cSldViewPr>
      <p:cViewPr varScale="1">
        <p:scale>
          <a:sx n="39" d="100"/>
          <a:sy n="39" d="100"/>
        </p:scale>
        <p:origin x="-7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B6557-0872-4316-9275-FDCC8A2E656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02C99-228A-43C2-8F65-6D2427531A90}" type="datetimeFigureOut">
              <a:rPr lang="cs-CZ" smtClean="0"/>
              <a:pPr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35F7-785A-4574-BD8D-F8FADE6056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7030A0"/>
            </a:gs>
            <a:gs pos="53000">
              <a:schemeClr val="accent4">
                <a:lumMod val="40000"/>
                <a:lumOff val="60000"/>
              </a:schemeClr>
            </a:gs>
            <a:gs pos="83000">
              <a:srgbClr val="D4DEFF"/>
            </a:gs>
            <a:gs pos="72000">
              <a:srgbClr val="00B0F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8800" dirty="0" smtClean="0">
                <a:latin typeface="Brush Script MT" pitchFamily="66" charset="0"/>
              </a:rPr>
              <a:t>Lineárne funkcie</a:t>
            </a:r>
            <a:endParaRPr lang="cs-CZ" sz="8800" dirty="0">
              <a:latin typeface="Brush Script MT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sk-SK" sz="5400" dirty="0">
                <a:solidFill>
                  <a:schemeClr val="tx1"/>
                </a:solidFill>
                <a:latin typeface="Brush Script MT" pitchFamily="66" charset="0"/>
                <a:ea typeface="+mj-ea"/>
                <a:cs typeface="+mj-cs"/>
              </a:rPr>
              <a:t>Závere</a:t>
            </a:r>
            <a:r>
              <a:rPr lang="sk-SK" sz="3600" b="1" i="1" dirty="0">
                <a:solidFill>
                  <a:schemeClr val="tx1"/>
                </a:solidFill>
                <a:latin typeface="Brush Script MT" pitchFamily="66" charset="0"/>
                <a:ea typeface="+mj-ea"/>
                <a:cs typeface="+mj-cs"/>
              </a:rPr>
              <a:t>č</a:t>
            </a:r>
            <a:r>
              <a:rPr lang="sk-SK" sz="5400" dirty="0">
                <a:solidFill>
                  <a:schemeClr val="tx1"/>
                </a:solidFill>
                <a:latin typeface="Brush Script MT" pitchFamily="66" charset="0"/>
                <a:ea typeface="+mj-ea"/>
                <a:cs typeface="+mj-cs"/>
              </a:rPr>
              <a:t>ný test</a:t>
            </a:r>
            <a:endParaRPr lang="cs-CZ" sz="5400" dirty="0">
              <a:solidFill>
                <a:schemeClr val="tx1"/>
              </a:solidFill>
              <a:latin typeface="Brush Script MT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714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Výpočtom zisti, ktorý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 bodov 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[-2; 3]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alebo 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[4; 0]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ležia na grafe LF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sk-SK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 = ½ x</a:t>
            </a:r>
            <a:r>
              <a:rPr kumimoji="0" lang="sk-SK" sz="3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2.</a:t>
            </a:r>
            <a:r>
              <a:rPr kumimoji="0" lang="sk-SK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643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Výpočtom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zisti súradnice bodov M,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ktoré sú priesečníkmi grafu LF </a:t>
            </a:r>
            <a:r>
              <a:rPr kumimoji="0" lang="sk-SK" sz="3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 = -1/2x – 1 </a:t>
            </a:r>
            <a:r>
              <a:rPr kumimoji="0" lang="sk-SK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 súradnicovými osami.</a:t>
            </a:r>
            <a:endParaRPr kumimoji="0" lang="cs-CZ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643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8. </a:t>
            </a:r>
            <a:r>
              <a:rPr lang="sk-SK" sz="3600" b="1" dirty="0" smtClean="0">
                <a:latin typeface="+mj-lt"/>
                <a:ea typeface="+mj-ea"/>
                <a:cs typeface="+mj-cs"/>
              </a:rPr>
              <a:t>Graficky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zisti súradnice bodov R,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ktoré sú priesečníkmi grafu LF </a:t>
            </a:r>
            <a:r>
              <a:rPr kumimoji="0" lang="sk-SK" sz="3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 = -2x - 2 </a:t>
            </a:r>
            <a:r>
              <a:rPr kumimoji="0" lang="sk-SK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 súradnicovými osami.</a:t>
            </a:r>
            <a:endParaRPr kumimoji="0" lang="cs-CZ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/>
          <a:srcRect l="27582" t="12500" b="24712"/>
          <a:stretch>
            <a:fillRect/>
          </a:stretch>
        </p:blipFill>
        <p:spPr bwMode="auto">
          <a:xfrm>
            <a:off x="0" y="1571612"/>
            <a:ext cx="9144001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643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9. </a:t>
            </a:r>
            <a:r>
              <a:rPr lang="sk-SK" sz="3600" b="1" dirty="0" smtClean="0">
                <a:latin typeface="+mj-lt"/>
                <a:ea typeface="+mj-ea"/>
                <a:cs typeface="+mj-cs"/>
              </a:rPr>
              <a:t>Načrtni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graf LF </a:t>
            </a:r>
            <a:r>
              <a:rPr kumimoji="0" lang="sk-SK" sz="3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 = 3/2x + 3 </a:t>
            </a:r>
            <a:r>
              <a:rPr kumimoji="0" lang="sk-SK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vypočítaj obsah trojuholníka, ktorý je vytvorený grafom  LF a súradnicovými osami </a:t>
            </a:r>
            <a:r>
              <a:rPr kumimoji="0" lang="sk-SK" sz="36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osami</a:t>
            </a:r>
            <a:r>
              <a:rPr kumimoji="0" lang="sk-SK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cs-CZ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/>
          <a:srcRect l="38897" t="12500" b="31500"/>
          <a:stretch>
            <a:fillRect/>
          </a:stretch>
        </p:blipFill>
        <p:spPr bwMode="auto">
          <a:xfrm>
            <a:off x="0" y="1571612"/>
            <a:ext cx="9144001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381000"/>
            <a:r>
              <a:rPr lang="sk-SK" sz="3200" b="1" dirty="0" smtClean="0"/>
              <a:t>A</a:t>
            </a:r>
            <a:r>
              <a:rPr lang="sk-SK" sz="3200" dirty="0" smtClean="0"/>
              <a:t>.) </a:t>
            </a:r>
            <a:r>
              <a:rPr lang="en-US" sz="3200" b="1" dirty="0" smtClean="0"/>
              <a:t>Ur</a:t>
            </a:r>
            <a:r>
              <a:rPr lang="sk-SK" sz="3200" b="1" dirty="0"/>
              <a:t>č súradnice </a:t>
            </a:r>
            <a:r>
              <a:rPr lang="sk-SK" sz="3200" dirty="0"/>
              <a:t>vyznačených </a:t>
            </a:r>
            <a:r>
              <a:rPr lang="sk-SK" sz="3200" dirty="0" smtClean="0"/>
              <a:t>bodov v PSS.</a:t>
            </a:r>
            <a:endParaRPr lang="sk-SK" sz="3200" dirty="0"/>
          </a:p>
        </p:txBody>
      </p:sp>
      <p:pic>
        <p:nvPicPr>
          <p:cNvPr id="5123" name="Picture 589"/>
          <p:cNvPicPr>
            <a:picLocks noChangeAspect="1" noChangeArrowheads="1"/>
          </p:cNvPicPr>
          <p:nvPr/>
        </p:nvPicPr>
        <p:blipFill>
          <a:blip r:embed="rId2"/>
          <a:srcRect l="13184" t="12500" b="12500"/>
          <a:stretch>
            <a:fillRect/>
          </a:stretch>
        </p:blipFill>
        <p:spPr bwMode="auto">
          <a:xfrm>
            <a:off x="0" y="714375"/>
            <a:ext cx="9174163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/>
          <a:srcRect l="11719" t="12500" b="8749"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5889" t="36250" r="53124" b="28750"/>
          <a:stretch>
            <a:fillRect/>
          </a:stretch>
        </p:blipFill>
        <p:spPr bwMode="auto">
          <a:xfrm>
            <a:off x="-1" y="500042"/>
            <a:ext cx="141600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381000"/>
            <a:r>
              <a:rPr lang="sk-SK" sz="3200" b="1" dirty="0" smtClean="0"/>
              <a:t>B</a:t>
            </a:r>
            <a:r>
              <a:rPr lang="sk-SK" sz="3200" dirty="0" smtClean="0"/>
              <a:t>.) </a:t>
            </a:r>
            <a:r>
              <a:rPr lang="sk-SK" sz="3200" b="1" dirty="0" smtClean="0"/>
              <a:t>Znázorni </a:t>
            </a:r>
            <a:r>
              <a:rPr lang="sk-SK" sz="3200" dirty="0" smtClean="0"/>
              <a:t>dané body v PSS.</a:t>
            </a:r>
            <a:endParaRPr lang="sk-SK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sk-SK" sz="3600" b="1" dirty="0" smtClean="0"/>
              <a:t>1. </a:t>
            </a:r>
            <a:r>
              <a:rPr lang="sk-SK" sz="3600" dirty="0" smtClean="0"/>
              <a:t>Pre popísanú závislosť doplň tabuľku, dvojice bodov z tabuľky znázorni v pravouhlom súr. systéme.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542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a) </a:t>
            </a:r>
            <a:r>
              <a:rPr lang="sk-SK" b="1" i="1" dirty="0" smtClean="0"/>
              <a:t>Číslo y je o štyri menšie ako číslo x</a:t>
            </a:r>
            <a:endParaRPr lang="cs-CZ" i="1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/>
          <a:srcRect l="11719" t="12500" b="8749"/>
          <a:stretch>
            <a:fillRect/>
          </a:stretch>
        </p:blipFill>
        <p:spPr bwMode="auto">
          <a:xfrm>
            <a:off x="0" y="2714620"/>
            <a:ext cx="9144000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1643050"/>
          <a:ext cx="5786477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21"/>
                <a:gridCol w="979721"/>
                <a:gridCol w="979721"/>
                <a:gridCol w="979721"/>
                <a:gridCol w="979721"/>
                <a:gridCol w="887872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sk-SK" sz="28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sk-SK" sz="2800" b="1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sk-SK" sz="3600" b="1" dirty="0" smtClean="0"/>
              <a:t>1. </a:t>
            </a:r>
            <a:r>
              <a:rPr lang="sk-SK" sz="3600" dirty="0" smtClean="0"/>
              <a:t>Pre popísanú závislosť doplň tabuľku, dvojice bodov z tabuľky znázorni v pravouhlom súr. systéme.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71546"/>
            <a:ext cx="8686800" cy="542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/>
              <a:t>b</a:t>
            </a:r>
            <a:r>
              <a:rPr lang="sk-SK" b="1" dirty="0" smtClean="0"/>
              <a:t>) </a:t>
            </a:r>
            <a:r>
              <a:rPr lang="sk-SK" b="1" i="1" dirty="0" smtClean="0"/>
              <a:t>Číslo y je dvojnásobkom čísla x</a:t>
            </a:r>
            <a:endParaRPr lang="cs-CZ" i="1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/>
          <a:srcRect l="11719" t="12500" b="8749"/>
          <a:stretch>
            <a:fillRect/>
          </a:stretch>
        </p:blipFill>
        <p:spPr bwMode="auto">
          <a:xfrm>
            <a:off x="0" y="2714620"/>
            <a:ext cx="9144000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1643050"/>
          <a:ext cx="5786477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21"/>
                <a:gridCol w="979721"/>
                <a:gridCol w="979721"/>
                <a:gridCol w="979721"/>
                <a:gridCol w="979721"/>
                <a:gridCol w="887872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sk-SK" sz="28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sk-SK" sz="2800" b="1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Urč hodnoty k, q a monotónnosť pre dané funkcie:</a:t>
            </a: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57158" y="1142984"/>
          <a:ext cx="7858181" cy="42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712"/>
                <a:gridCol w="1210626"/>
                <a:gridCol w="1214446"/>
                <a:gridCol w="3000397"/>
              </a:tblGrid>
              <a:tr h="842968"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rgbClr val="FF0000"/>
                          </a:solidFill>
                        </a:rPr>
                        <a:t>funkcia</a:t>
                      </a:r>
                      <a:endParaRPr lang="cs-CZ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endParaRPr lang="cs-CZ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rgbClr val="FF0000"/>
                          </a:solidFill>
                        </a:rPr>
                        <a:t>monotónnosť</a:t>
                      </a:r>
                      <a:endParaRPr lang="cs-CZ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pPr algn="l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y = 9x</a:t>
                      </a:r>
                      <a:r>
                        <a:rPr lang="sk-SK" sz="3200" b="1" i="1" baseline="0" dirty="0" smtClean="0">
                          <a:solidFill>
                            <a:schemeClr val="tx1"/>
                          </a:solidFill>
                        </a:rPr>
                        <a:t> + 2</a:t>
                      </a:r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pPr algn="l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y = -3x + 4</a:t>
                      </a:r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pPr algn="l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y = 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pPr algn="l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y 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Zapíš rovnicu LF, ak sú dané hodnoty k, q:</a:t>
            </a: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142984"/>
          <a:ext cx="6786609" cy="42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203"/>
                <a:gridCol w="2262203"/>
                <a:gridCol w="2262203"/>
              </a:tblGrid>
              <a:tr h="842968"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endParaRPr lang="cs-CZ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rgbClr val="FF0000"/>
                          </a:solidFill>
                        </a:rPr>
                        <a:t>Rovnica LF</a:t>
                      </a:r>
                      <a:endParaRPr lang="cs-CZ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2968"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b="1" i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Vypočítaj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hodnotu LF</a:t>
            </a:r>
            <a:r>
              <a:rPr lang="sk-SK" sz="3600" dirty="0" smtClean="0">
                <a:latin typeface="+mj-lt"/>
                <a:ea typeface="+mj-ea"/>
                <a:cs typeface="+mj-cs"/>
              </a:rPr>
              <a:t>: </a:t>
            </a:r>
            <a:r>
              <a:rPr lang="sk-SK" sz="3600" b="1" i="1" dirty="0" smtClean="0">
                <a:latin typeface="+mj-lt"/>
                <a:ea typeface="+mj-ea"/>
                <a:cs typeface="+mj-cs"/>
              </a:rPr>
              <a:t>y = 2x - 5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pre: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600" dirty="0">
                <a:latin typeface="+mj-lt"/>
                <a:ea typeface="+mj-ea"/>
                <a:cs typeface="+mj-cs"/>
              </a:rPr>
              <a:t>	</a:t>
            </a:r>
            <a:r>
              <a:rPr lang="sk-SK" sz="3600" dirty="0" smtClean="0">
                <a:latin typeface="+mj-lt"/>
                <a:ea typeface="+mj-ea"/>
                <a:cs typeface="+mj-cs"/>
              </a:rPr>
              <a:t>a)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-2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dirty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dirty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dirty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b) 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 = 5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dirty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600" dirty="0"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Vypočítaj,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 akú hodnotu premennej x 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 hodnota</a:t>
            </a: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LF: </a:t>
            </a:r>
            <a:r>
              <a:rPr kumimoji="0" lang="sk-SK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 = -2x + 5</a:t>
            </a:r>
            <a:r>
              <a:rPr kumimoji="0" lang="sk-SK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rovná 9.</a:t>
            </a: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303</Words>
  <Application>Microsoft Office PowerPoint</Application>
  <PresentationFormat>Předvádění na obrazovce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Lineárne funkcie</vt:lpstr>
      <vt:lpstr>Snímek 2</vt:lpstr>
      <vt:lpstr>Snímek 3</vt:lpstr>
      <vt:lpstr>1. Pre popísanú závislosť doplň tabuľku, dvojice bodov z tabuľky znázorni v pravouhlom súr. systéme.</vt:lpstr>
      <vt:lpstr>1. Pre popísanú závislosť doplň tabuľku, dvojice bodov z tabuľky znázorni v pravouhlom súr. systéme.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Your User Name</cp:lastModifiedBy>
  <cp:revision>6</cp:revision>
  <dcterms:created xsi:type="dcterms:W3CDTF">2016-03-29T16:11:53Z</dcterms:created>
  <dcterms:modified xsi:type="dcterms:W3CDTF">2016-03-29T17:12:55Z</dcterms:modified>
</cp:coreProperties>
</file>